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64" r:id="rId5"/>
    <p:sldId id="258" r:id="rId6"/>
    <p:sldId id="277" r:id="rId7"/>
    <p:sldId id="278" r:id="rId8"/>
    <p:sldId id="265" r:id="rId9"/>
    <p:sldId id="275" r:id="rId10"/>
    <p:sldId id="293" r:id="rId11"/>
    <p:sldId id="266" r:id="rId12"/>
    <p:sldId id="271" r:id="rId13"/>
    <p:sldId id="276" r:id="rId14"/>
    <p:sldId id="272" r:id="rId15"/>
    <p:sldId id="279" r:id="rId16"/>
    <p:sldId id="273" r:id="rId17"/>
    <p:sldId id="280" r:id="rId18"/>
    <p:sldId id="274" r:id="rId19"/>
    <p:sldId id="281" r:id="rId20"/>
    <p:sldId id="282" r:id="rId21"/>
    <p:sldId id="283" r:id="rId22"/>
    <p:sldId id="267" r:id="rId23"/>
    <p:sldId id="284" r:id="rId24"/>
    <p:sldId id="285" r:id="rId25"/>
    <p:sldId id="286" r:id="rId26"/>
    <p:sldId id="294" r:id="rId27"/>
    <p:sldId id="295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6600"/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FA60A-5AC4-4A48-AE15-AD35E88D7654}" v="4" dt="2020-11-22T15:19:34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CCFFA60A-5AC4-4A48-AE15-AD35E88D7654}"/>
    <pc:docChg chg="custSel addSld delSld modSld">
      <pc:chgData name="Jacintha Westerink" userId="c1c74fd5-67fa-43d8-8063-0adb3063a5fc" providerId="ADAL" clId="{CCFFA60A-5AC4-4A48-AE15-AD35E88D7654}" dt="2020-11-22T15:19:46.113" v="87" actId="1076"/>
      <pc:docMkLst>
        <pc:docMk/>
      </pc:docMkLst>
      <pc:sldChg chg="del">
        <pc:chgData name="Jacintha Westerink" userId="c1c74fd5-67fa-43d8-8063-0adb3063a5fc" providerId="ADAL" clId="{CCFFA60A-5AC4-4A48-AE15-AD35E88D7654}" dt="2020-11-22T15:08:49.894" v="0" actId="47"/>
        <pc:sldMkLst>
          <pc:docMk/>
          <pc:sldMk cId="1907585901" sldId="268"/>
        </pc:sldMkLst>
      </pc:sldChg>
      <pc:sldChg chg="del">
        <pc:chgData name="Jacintha Westerink" userId="c1c74fd5-67fa-43d8-8063-0adb3063a5fc" providerId="ADAL" clId="{CCFFA60A-5AC4-4A48-AE15-AD35E88D7654}" dt="2020-11-22T15:08:49.894" v="0" actId="47"/>
        <pc:sldMkLst>
          <pc:docMk/>
          <pc:sldMk cId="3931352301" sldId="269"/>
        </pc:sldMkLst>
      </pc:sldChg>
      <pc:sldChg chg="del">
        <pc:chgData name="Jacintha Westerink" userId="c1c74fd5-67fa-43d8-8063-0adb3063a5fc" providerId="ADAL" clId="{CCFFA60A-5AC4-4A48-AE15-AD35E88D7654}" dt="2020-11-22T15:08:54.092" v="1" actId="47"/>
        <pc:sldMkLst>
          <pc:docMk/>
          <pc:sldMk cId="3763575572" sldId="270"/>
        </pc:sldMkLst>
      </pc:sldChg>
      <pc:sldChg chg="addSp modSp mod">
        <pc:chgData name="Jacintha Westerink" userId="c1c74fd5-67fa-43d8-8063-0adb3063a5fc" providerId="ADAL" clId="{CCFFA60A-5AC4-4A48-AE15-AD35E88D7654}" dt="2020-11-22T15:19:03.883" v="75" actId="20577"/>
        <pc:sldMkLst>
          <pc:docMk/>
          <pc:sldMk cId="3884118228" sldId="277"/>
        </pc:sldMkLst>
        <pc:spChg chg="add mod">
          <ac:chgData name="Jacintha Westerink" userId="c1c74fd5-67fa-43d8-8063-0adb3063a5fc" providerId="ADAL" clId="{CCFFA60A-5AC4-4A48-AE15-AD35E88D7654}" dt="2020-11-22T15:19:03.883" v="75" actId="20577"/>
          <ac:spMkLst>
            <pc:docMk/>
            <pc:sldMk cId="3884118228" sldId="277"/>
            <ac:spMk id="5" creationId="{3A2E54FB-9C94-4455-B580-F627D2ADE7D6}"/>
          </ac:spMkLst>
        </pc:spChg>
      </pc:sldChg>
      <pc:sldChg chg="addSp modSp mod">
        <pc:chgData name="Jacintha Westerink" userId="c1c74fd5-67fa-43d8-8063-0adb3063a5fc" providerId="ADAL" clId="{CCFFA60A-5AC4-4A48-AE15-AD35E88D7654}" dt="2020-11-22T15:19:22.920" v="83" actId="20577"/>
        <pc:sldMkLst>
          <pc:docMk/>
          <pc:sldMk cId="4192292755" sldId="282"/>
        </pc:sldMkLst>
        <pc:spChg chg="mod">
          <ac:chgData name="Jacintha Westerink" userId="c1c74fd5-67fa-43d8-8063-0adb3063a5fc" providerId="ADAL" clId="{CCFFA60A-5AC4-4A48-AE15-AD35E88D7654}" dt="2020-11-22T15:19:22.920" v="83" actId="20577"/>
          <ac:spMkLst>
            <pc:docMk/>
            <pc:sldMk cId="4192292755" sldId="282"/>
            <ac:spMk id="2" creationId="{2FBDD798-79EF-40E6-9A9B-704F0F613741}"/>
          </ac:spMkLst>
        </pc:spChg>
        <pc:spChg chg="add mod">
          <ac:chgData name="Jacintha Westerink" userId="c1c74fd5-67fa-43d8-8063-0adb3063a5fc" providerId="ADAL" clId="{CCFFA60A-5AC4-4A48-AE15-AD35E88D7654}" dt="2020-11-22T15:19:19.810" v="76"/>
          <ac:spMkLst>
            <pc:docMk/>
            <pc:sldMk cId="4192292755" sldId="282"/>
            <ac:spMk id="5" creationId="{23E84A38-6579-4251-AA3B-18AB92705DB8}"/>
          </ac:spMkLst>
        </pc:spChg>
      </pc:sldChg>
      <pc:sldChg chg="del">
        <pc:chgData name="Jacintha Westerink" userId="c1c74fd5-67fa-43d8-8063-0adb3063a5fc" providerId="ADAL" clId="{CCFFA60A-5AC4-4A48-AE15-AD35E88D7654}" dt="2020-11-22T15:08:49.894" v="0" actId="47"/>
        <pc:sldMkLst>
          <pc:docMk/>
          <pc:sldMk cId="2725180829" sldId="287"/>
        </pc:sldMkLst>
      </pc:sldChg>
      <pc:sldChg chg="del">
        <pc:chgData name="Jacintha Westerink" userId="c1c74fd5-67fa-43d8-8063-0adb3063a5fc" providerId="ADAL" clId="{CCFFA60A-5AC4-4A48-AE15-AD35E88D7654}" dt="2020-11-22T15:08:49.894" v="0" actId="47"/>
        <pc:sldMkLst>
          <pc:docMk/>
          <pc:sldMk cId="1194256263" sldId="288"/>
        </pc:sldMkLst>
      </pc:sldChg>
      <pc:sldChg chg="del">
        <pc:chgData name="Jacintha Westerink" userId="c1c74fd5-67fa-43d8-8063-0adb3063a5fc" providerId="ADAL" clId="{CCFFA60A-5AC4-4A48-AE15-AD35E88D7654}" dt="2020-11-22T15:08:49.894" v="0" actId="47"/>
        <pc:sldMkLst>
          <pc:docMk/>
          <pc:sldMk cId="561836838" sldId="289"/>
        </pc:sldMkLst>
      </pc:sldChg>
      <pc:sldChg chg="del">
        <pc:chgData name="Jacintha Westerink" userId="c1c74fd5-67fa-43d8-8063-0adb3063a5fc" providerId="ADAL" clId="{CCFFA60A-5AC4-4A48-AE15-AD35E88D7654}" dt="2020-11-22T15:08:54.092" v="1" actId="47"/>
        <pc:sldMkLst>
          <pc:docMk/>
          <pc:sldMk cId="903757469" sldId="290"/>
        </pc:sldMkLst>
      </pc:sldChg>
      <pc:sldChg chg="del">
        <pc:chgData name="Jacintha Westerink" userId="c1c74fd5-67fa-43d8-8063-0adb3063a5fc" providerId="ADAL" clId="{CCFFA60A-5AC4-4A48-AE15-AD35E88D7654}" dt="2020-11-22T15:08:54.092" v="1" actId="47"/>
        <pc:sldMkLst>
          <pc:docMk/>
          <pc:sldMk cId="2815504094" sldId="291"/>
        </pc:sldMkLst>
      </pc:sldChg>
      <pc:sldChg chg="del">
        <pc:chgData name="Jacintha Westerink" userId="c1c74fd5-67fa-43d8-8063-0adb3063a5fc" providerId="ADAL" clId="{CCFFA60A-5AC4-4A48-AE15-AD35E88D7654}" dt="2020-11-22T15:08:54.092" v="1" actId="47"/>
        <pc:sldMkLst>
          <pc:docMk/>
          <pc:sldMk cId="2428376844" sldId="292"/>
        </pc:sldMkLst>
      </pc:sldChg>
      <pc:sldChg chg="addSp modSp mod">
        <pc:chgData name="Jacintha Westerink" userId="c1c74fd5-67fa-43d8-8063-0adb3063a5fc" providerId="ADAL" clId="{CCFFA60A-5AC4-4A48-AE15-AD35E88D7654}" dt="2020-11-22T15:18:45.083" v="49" actId="20577"/>
        <pc:sldMkLst>
          <pc:docMk/>
          <pc:sldMk cId="909962624" sldId="293"/>
        </pc:sldMkLst>
        <pc:spChg chg="add mod">
          <ac:chgData name="Jacintha Westerink" userId="c1c74fd5-67fa-43d8-8063-0adb3063a5fc" providerId="ADAL" clId="{CCFFA60A-5AC4-4A48-AE15-AD35E88D7654}" dt="2020-11-22T15:18:45.083" v="49" actId="20577"/>
          <ac:spMkLst>
            <pc:docMk/>
            <pc:sldMk cId="909962624" sldId="293"/>
            <ac:spMk id="5" creationId="{85EEBE41-3B91-4FE6-B073-9CEB53108CBA}"/>
          </ac:spMkLst>
        </pc:spChg>
      </pc:sldChg>
      <pc:sldChg chg="addSp delSp modSp new mod">
        <pc:chgData name="Jacintha Westerink" userId="c1c74fd5-67fa-43d8-8063-0adb3063a5fc" providerId="ADAL" clId="{CCFFA60A-5AC4-4A48-AE15-AD35E88D7654}" dt="2020-11-22T15:19:46.113" v="87" actId="1076"/>
        <pc:sldMkLst>
          <pc:docMk/>
          <pc:sldMk cId="3226403028" sldId="294"/>
        </pc:sldMkLst>
        <pc:spChg chg="del">
          <ac:chgData name="Jacintha Westerink" userId="c1c74fd5-67fa-43d8-8063-0adb3063a5fc" providerId="ADAL" clId="{CCFFA60A-5AC4-4A48-AE15-AD35E88D7654}" dt="2020-11-22T15:12:33.831" v="4" actId="478"/>
          <ac:spMkLst>
            <pc:docMk/>
            <pc:sldMk cId="3226403028" sldId="294"/>
            <ac:spMk id="2" creationId="{B909C68E-E081-410A-AA9D-888B66434122}"/>
          </ac:spMkLst>
        </pc:spChg>
        <pc:spChg chg="del">
          <ac:chgData name="Jacintha Westerink" userId="c1c74fd5-67fa-43d8-8063-0adb3063a5fc" providerId="ADAL" clId="{CCFFA60A-5AC4-4A48-AE15-AD35E88D7654}" dt="2020-11-22T15:12:31.512" v="3" actId="478"/>
          <ac:spMkLst>
            <pc:docMk/>
            <pc:sldMk cId="3226403028" sldId="294"/>
            <ac:spMk id="3" creationId="{1F06A894-42EF-44D2-AD81-8E2C95D3F8C9}"/>
          </ac:spMkLst>
        </pc:spChg>
        <pc:spChg chg="add del mod">
          <ac:chgData name="Jacintha Westerink" userId="c1c74fd5-67fa-43d8-8063-0adb3063a5fc" providerId="ADAL" clId="{CCFFA60A-5AC4-4A48-AE15-AD35E88D7654}" dt="2020-11-22T15:19:33.273" v="84" actId="478"/>
          <ac:spMkLst>
            <pc:docMk/>
            <pc:sldMk cId="3226403028" sldId="294"/>
            <ac:spMk id="6" creationId="{4A7D2365-3884-41D7-B408-21772D6A66AD}"/>
          </ac:spMkLst>
        </pc:spChg>
        <pc:spChg chg="add mod">
          <ac:chgData name="Jacintha Westerink" userId="c1c74fd5-67fa-43d8-8063-0adb3063a5fc" providerId="ADAL" clId="{CCFFA60A-5AC4-4A48-AE15-AD35E88D7654}" dt="2020-11-22T15:19:46.113" v="87" actId="1076"/>
          <ac:spMkLst>
            <pc:docMk/>
            <pc:sldMk cId="3226403028" sldId="294"/>
            <ac:spMk id="7" creationId="{49D358E4-252C-4157-B2E4-00CD2956FB7D}"/>
          </ac:spMkLst>
        </pc:spChg>
        <pc:picChg chg="add mod">
          <ac:chgData name="Jacintha Westerink" userId="c1c74fd5-67fa-43d8-8063-0adb3063a5fc" providerId="ADAL" clId="{CCFFA60A-5AC4-4A48-AE15-AD35E88D7654}" dt="2020-11-22T15:19:39.703" v="86" actId="1076"/>
          <ac:picMkLst>
            <pc:docMk/>
            <pc:sldMk cId="3226403028" sldId="294"/>
            <ac:picMk id="4" creationId="{4A34C427-3ED3-4880-86EA-9A87BF308387}"/>
          </ac:picMkLst>
        </pc:picChg>
      </pc:sldChg>
      <pc:sldChg chg="addSp delSp modSp new mod">
        <pc:chgData name="Jacintha Westerink" userId="c1c74fd5-67fa-43d8-8063-0adb3063a5fc" providerId="ADAL" clId="{CCFFA60A-5AC4-4A48-AE15-AD35E88D7654}" dt="2020-11-22T15:14:00.489" v="13" actId="1076"/>
        <pc:sldMkLst>
          <pc:docMk/>
          <pc:sldMk cId="1375750490" sldId="295"/>
        </pc:sldMkLst>
        <pc:spChg chg="del">
          <ac:chgData name="Jacintha Westerink" userId="c1c74fd5-67fa-43d8-8063-0adb3063a5fc" providerId="ADAL" clId="{CCFFA60A-5AC4-4A48-AE15-AD35E88D7654}" dt="2020-11-22T15:13:39.043" v="9" actId="478"/>
          <ac:spMkLst>
            <pc:docMk/>
            <pc:sldMk cId="1375750490" sldId="295"/>
            <ac:spMk id="2" creationId="{60838070-6B52-4818-9246-4BC87DFA2582}"/>
          </ac:spMkLst>
        </pc:spChg>
        <pc:spChg chg="del">
          <ac:chgData name="Jacintha Westerink" userId="c1c74fd5-67fa-43d8-8063-0adb3063a5fc" providerId="ADAL" clId="{CCFFA60A-5AC4-4A48-AE15-AD35E88D7654}" dt="2020-11-22T15:13:35.762" v="8"/>
          <ac:spMkLst>
            <pc:docMk/>
            <pc:sldMk cId="1375750490" sldId="295"/>
            <ac:spMk id="3" creationId="{03DD4388-C192-4957-97D8-6D4AFE0B90C3}"/>
          </ac:spMkLst>
        </pc:spChg>
        <pc:picChg chg="add mod">
          <ac:chgData name="Jacintha Westerink" userId="c1c74fd5-67fa-43d8-8063-0adb3063a5fc" providerId="ADAL" clId="{CCFFA60A-5AC4-4A48-AE15-AD35E88D7654}" dt="2020-11-22T15:14:00.489" v="13" actId="1076"/>
          <ac:picMkLst>
            <pc:docMk/>
            <pc:sldMk cId="1375750490" sldId="295"/>
            <ac:picMk id="4" creationId="{5DB0A2AA-6585-4487-AD34-CCD1EA2CD5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5E83E-53DA-4F62-ADBF-DB859D74598F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06F96-A252-461E-8686-F53279EEB2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02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06F96-A252-461E-8686-F53279EEB27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72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06F96-A252-461E-8686-F53279EEB27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82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50F05-DF03-4AFE-98A6-9BD05665D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98A78F-51AF-4C32-B387-0C541407B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6E0635-95D6-4120-B5F8-2450CDDA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7176E4-21EC-4D72-91EF-C0C0AC01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4BC537-0AB5-448C-8CCB-99D63615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62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85C85-76AB-48F9-94CF-D538A987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5B6642-3B68-4C06-8ABE-87AE5286C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55F8B7-B99E-419E-A27D-4DDA66BE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B5DAD1-CE02-4751-8D8F-A2769B2C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E518E6-84CB-4BCC-961D-306518F4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60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D0D68E6-2284-4529-897D-FC4F8FCF9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830D3F-D03A-45B5-9B25-1017767F4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11F522-447F-48A0-907F-6A2DD6C0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C02431-AAF7-4C83-9811-44AE29D9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7CF066-EA4A-4E3F-AD47-AA9A39B4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53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2972D-1793-42E2-AEE4-F17AA1F0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DDCEBB-6CC4-4612-9F5D-C519A6EBF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ED51F2-7E84-4658-B04F-842D1B54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3F5D6F-DDBA-462B-A2BB-413C40EF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B196F2-AAE2-44AA-89EB-91371CE0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06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6B3F1-57D8-44A1-BBDF-5729BF9F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30E3B-C470-4E2D-A85E-C30DFE1E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FAA4A1-945E-45BE-8A29-41D302C4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D446DA-3239-422F-A718-E9B5817F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CB6219-C856-44C7-AD9B-835CFF33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37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9DC23-D267-491A-95FF-235E85BC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60609-FDD0-439F-9F1F-C44822BCB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1D9ADD-FC24-4190-8C59-A19CB914C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297B3C-1F77-4485-BE17-3C554B03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B961CE-DA25-4085-8D62-CDAFD4AE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AE0714-A9B5-418B-976A-5EB93370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8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AA606-7F57-47CE-AA61-3A931BA3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843F50-C9DF-4D0E-9A51-3227D3023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86DC6AE-F3BD-42EF-A858-BD90BE4E5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83B5BA-7454-4CD4-8D2B-7679457CD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05179C-2613-4A65-B77F-D58A3AD44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22813FB-8CB8-448A-9C66-10812A4F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E826D65-7206-4821-A97F-47CADA57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B4049EF-408F-471F-A651-AB65AE48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56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275EC-DCF3-416C-9A9E-50D74879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C21C9B7-FDD8-40A8-9E17-75F4CAD6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11DDF9-01EB-4F82-BCD1-2934DEAF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A0CF61-8416-4FEB-884E-453F26C6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28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8C0B48-504F-4AE1-B276-1E558F40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1423F5-F98B-4D78-9ECD-77C9CA5E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BFABD2-34B6-4F7B-801D-19234188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61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7445E-204F-473A-96E0-41F5CC43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DF6DC2-0054-44C1-9C6C-EE4C99693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5AA85D-6B73-4927-B232-4166A6ED5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B354C3-35BC-472F-85BA-DC18D7BF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E35BF4-4426-4100-BAAE-DAC78256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358BE7-FFB1-474D-A977-0711173F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98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6C8A0-15EF-43DF-8694-0110FF2C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CD249A0-5AEA-44AC-8E37-F5A37BC8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37B8E9-A6A7-4A72-982A-1E4C29E9A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06C795-CC32-48BD-A9D5-9001CB6C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B750CE-BDF2-4779-858B-49E6B598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A8C31C-B051-4F30-9A46-0718AC73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4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5BD712-3E46-4EFB-B95F-869ADB49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5E74AA-922A-4843-85C7-EE10432F2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29E649-0BA0-45AE-B0A0-0670FAEEC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84C52-EBDF-4B7F-ADCE-01F12FB3FB04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B74B85-BEEB-41CE-8046-5C30550C0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E3B1D1-CBFE-48A6-A4BA-141983EA2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9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8C0D7-CA01-4A1D-A379-8078E2AC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Bedrijfsvoering - Marketingmix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3318AD-F82B-4852-A860-DE5C6BB1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944225" cy="5167312"/>
          </a:xfrm>
        </p:spPr>
        <p:txBody>
          <a:bodyPr>
            <a:normAutofit fontScale="92500" lnSpcReduction="10000"/>
          </a:bodyPr>
          <a:lstStyle/>
          <a:p>
            <a:r>
              <a:rPr lang="nl-NL"/>
              <a:t>Invulling van onderwerpen om een onderneming te laten slagen</a:t>
            </a:r>
          </a:p>
          <a:p>
            <a:pPr marL="0" indent="0">
              <a:buNone/>
            </a:pPr>
            <a:r>
              <a:rPr lang="nl-NL"/>
              <a:t>     	</a:t>
            </a:r>
            <a:r>
              <a:rPr lang="nl-NL">
                <a:sym typeface="Wingdings" panose="05000000000000000000" pitchFamily="2" charset="2"/>
              </a:rPr>
              <a:t> 6 P’s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Invulling is afhankelijk van:</a:t>
            </a:r>
          </a:p>
          <a:p>
            <a:pPr marL="0" indent="0">
              <a:buNone/>
            </a:pPr>
            <a:r>
              <a:rPr lang="nl-NL"/>
              <a:t>	- de markt </a:t>
            </a:r>
          </a:p>
          <a:p>
            <a:pPr marL="0" indent="0">
              <a:buNone/>
            </a:pPr>
            <a:r>
              <a:rPr lang="nl-NL"/>
              <a:t>			(</a:t>
            </a:r>
            <a:r>
              <a:rPr lang="nl-NL" i="1"/>
              <a:t>vraag aanbod, behoefte</a:t>
            </a:r>
            <a:r>
              <a:rPr lang="nl-NL"/>
              <a:t>) </a:t>
            </a:r>
          </a:p>
          <a:p>
            <a:pPr marL="0" indent="0">
              <a:buNone/>
            </a:pPr>
            <a:r>
              <a:rPr lang="nl-NL"/>
              <a:t>	- de doelgroep </a:t>
            </a:r>
          </a:p>
          <a:p>
            <a:pPr marL="0" indent="0">
              <a:buNone/>
            </a:pPr>
            <a:r>
              <a:rPr lang="nl-NL"/>
              <a:t>			(</a:t>
            </a:r>
            <a:r>
              <a:rPr lang="nl-NL" i="1"/>
              <a:t>groep personen met dezelfde koopwens, interesse</a:t>
            </a:r>
            <a:r>
              <a:rPr lang="nl-NL"/>
              <a:t>)</a:t>
            </a:r>
          </a:p>
          <a:p>
            <a:pPr marL="0" indent="0">
              <a:buNone/>
            </a:pPr>
            <a:r>
              <a:rPr lang="nl-NL"/>
              <a:t>	- de concurrentie </a:t>
            </a:r>
          </a:p>
          <a:p>
            <a:pPr marL="0" indent="0">
              <a:buNone/>
            </a:pPr>
            <a:r>
              <a:rPr lang="nl-NL"/>
              <a:t>			(</a:t>
            </a:r>
            <a:r>
              <a:rPr lang="nl-NL" i="1"/>
              <a:t>aanwezigheid van bedrijven met dezelfde</a:t>
            </a:r>
          </a:p>
          <a:p>
            <a:pPr marL="0" indent="0">
              <a:buNone/>
            </a:pPr>
            <a:r>
              <a:rPr lang="nl-NL" i="1"/>
              <a:t> 				ondernemingsvorm/producten/doelgroep</a:t>
            </a:r>
            <a:r>
              <a:rPr lang="nl-NL"/>
              <a:t>)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6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0BB7B4C-E187-4EA3-A402-2BE940B253CA}"/>
              </a:ext>
            </a:extLst>
          </p:cNvPr>
          <p:cNvSpPr/>
          <p:nvPr/>
        </p:nvSpPr>
        <p:spPr>
          <a:xfrm>
            <a:off x="5378451" y="1386522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Kaart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AA43C5A-9DB0-49F1-85D1-283A60B61DE0}"/>
              </a:ext>
            </a:extLst>
          </p:cNvPr>
          <p:cNvSpPr/>
          <p:nvPr/>
        </p:nvSpPr>
        <p:spPr>
          <a:xfrm>
            <a:off x="6492240" y="1370963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err="1"/>
              <a:t>Kado</a:t>
            </a:r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A640075-1D90-4906-A0A2-25164C38EBFB}"/>
              </a:ext>
            </a:extLst>
          </p:cNvPr>
          <p:cNvSpPr/>
          <p:nvPr/>
        </p:nvSpPr>
        <p:spPr>
          <a:xfrm>
            <a:off x="7546340" y="1350961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err="1"/>
              <a:t>sierr</a:t>
            </a: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3176B42-26D8-4DBF-8098-3D75F011524D}"/>
              </a:ext>
            </a:extLst>
          </p:cNvPr>
          <p:cNvSpPr/>
          <p:nvPr/>
        </p:nvSpPr>
        <p:spPr>
          <a:xfrm>
            <a:off x="8763000" y="1350962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Geur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63B1D9B-027A-4D19-ADD3-A4BEB35DDDFE}"/>
              </a:ext>
            </a:extLst>
          </p:cNvPr>
          <p:cNvSpPr/>
          <p:nvPr/>
        </p:nvSpPr>
        <p:spPr>
          <a:xfrm>
            <a:off x="9712960" y="1350961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07578DD-2105-40DF-BFA5-75EEEFF84BD3}"/>
              </a:ext>
            </a:extLst>
          </p:cNvPr>
          <p:cNvSpPr/>
          <p:nvPr/>
        </p:nvSpPr>
        <p:spPr>
          <a:xfrm>
            <a:off x="10871200" y="1350962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76F30C3-FDA5-4810-9C48-656F2EB9BC5F}"/>
              </a:ext>
            </a:extLst>
          </p:cNvPr>
          <p:cNvSpPr/>
          <p:nvPr/>
        </p:nvSpPr>
        <p:spPr>
          <a:xfrm>
            <a:off x="123191" y="1350959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err="1"/>
              <a:t>Bl</a:t>
            </a:r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6701FB6-5C11-41AD-84D7-5333BAF18947}"/>
              </a:ext>
            </a:extLst>
          </p:cNvPr>
          <p:cNvSpPr/>
          <p:nvPr/>
        </p:nvSpPr>
        <p:spPr>
          <a:xfrm>
            <a:off x="1073151" y="1350960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err="1"/>
              <a:t>Pl</a:t>
            </a:r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5F8AC53-07E7-4F6E-92D7-BAE82EA905ED}"/>
              </a:ext>
            </a:extLst>
          </p:cNvPr>
          <p:cNvSpPr/>
          <p:nvPr/>
        </p:nvSpPr>
        <p:spPr>
          <a:xfrm>
            <a:off x="2052321" y="1370963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Pot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B712090-C4FB-49F1-ACD0-D63C2A7BF109}"/>
              </a:ext>
            </a:extLst>
          </p:cNvPr>
          <p:cNvSpPr/>
          <p:nvPr/>
        </p:nvSpPr>
        <p:spPr>
          <a:xfrm>
            <a:off x="3220721" y="1402080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Va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1C96939-DEDF-4B7D-B43F-1EA5444C8027}"/>
              </a:ext>
            </a:extLst>
          </p:cNvPr>
          <p:cNvSpPr/>
          <p:nvPr/>
        </p:nvSpPr>
        <p:spPr>
          <a:xfrm>
            <a:off x="4295141" y="1370963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Kaars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FD3E14F4-2E9A-4F3F-B841-FD41B071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92" y="2275840"/>
            <a:ext cx="11662408" cy="4659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u="sng" dirty="0"/>
              <a:t>smal</a:t>
            </a:r>
            <a:r>
              <a:rPr lang="nl-NL" sz="2400" dirty="0"/>
              <a:t> (breedte)					</a:t>
            </a:r>
            <a:r>
              <a:rPr lang="nl-NL" sz="2400" u="sng" dirty="0"/>
              <a:t>breed</a:t>
            </a:r>
            <a:r>
              <a:rPr lang="nl-NL" sz="2400" dirty="0"/>
              <a:t> (breedte)</a:t>
            </a:r>
            <a:r>
              <a:rPr lang="nl-NL" sz="1300" dirty="0"/>
              <a:t> </a:t>
            </a:r>
            <a:r>
              <a:rPr lang="nl-NL" sz="1500" dirty="0"/>
              <a:t>= veel verschillende productgroepen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-	</a:t>
            </a:r>
            <a:r>
              <a:rPr lang="nl-NL" sz="2400" dirty="0">
                <a:solidFill>
                  <a:schemeClr val="accent6"/>
                </a:solidFill>
              </a:rPr>
              <a:t>-</a:t>
            </a:r>
            <a:r>
              <a:rPr lang="nl-NL" sz="2400" dirty="0">
                <a:solidFill>
                  <a:srgbClr val="FF0000"/>
                </a:solidFill>
              </a:rPr>
              <a:t>		</a:t>
            </a:r>
            <a:r>
              <a:rPr lang="nl-NL" sz="2400" dirty="0"/>
              <a:t>		</a:t>
            </a:r>
            <a:r>
              <a:rPr lang="nl-NL" sz="2400" dirty="0">
                <a:solidFill>
                  <a:srgbClr val="002060"/>
                </a:solidFill>
              </a:rPr>
              <a:t>-</a:t>
            </a:r>
            <a:r>
              <a:rPr lang="nl-NL" sz="2400" dirty="0"/>
              <a:t>			       </a:t>
            </a:r>
            <a:r>
              <a:rPr lang="nl-NL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aantallen</a:t>
            </a:r>
            <a:r>
              <a:rPr lang="nl-NL" sz="2400" dirty="0"/>
              <a:t>	</a:t>
            </a:r>
            <a:r>
              <a:rPr lang="nl-NL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&gt; 5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-	</a:t>
            </a:r>
            <a:r>
              <a:rPr lang="nl-NL" sz="2400" dirty="0">
                <a:solidFill>
                  <a:schemeClr val="accent6"/>
                </a:solidFill>
              </a:rPr>
              <a:t>-</a:t>
            </a:r>
            <a:r>
              <a:rPr lang="nl-NL" sz="2400" dirty="0"/>
              <a:t>				</a:t>
            </a:r>
            <a:r>
              <a:rPr lang="nl-NL" sz="2400" dirty="0">
                <a:solidFill>
                  <a:srgbClr val="002060"/>
                </a:solidFill>
              </a:rPr>
              <a:t>-</a:t>
            </a:r>
            <a:r>
              <a:rPr lang="nl-NL" sz="2400" dirty="0"/>
              <a:t>			       		</a:t>
            </a:r>
            <a:r>
              <a:rPr lang="nl-NL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&gt; 10          </a:t>
            </a:r>
            <a:r>
              <a:rPr lang="nl-NL" sz="24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kort</a:t>
            </a:r>
            <a:r>
              <a:rPr lang="nl-NL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FF0000"/>
                </a:solidFill>
              </a:rPr>
              <a:t>-</a:t>
            </a:r>
            <a:r>
              <a:rPr lang="nl-NL" sz="2400" dirty="0"/>
              <a:t>	</a:t>
            </a:r>
            <a:r>
              <a:rPr lang="nl-NL" sz="2400" dirty="0">
                <a:solidFill>
                  <a:schemeClr val="accent6"/>
                </a:solidFill>
              </a:rPr>
              <a:t>-</a:t>
            </a:r>
            <a:r>
              <a:rPr lang="nl-NL" sz="2400" dirty="0"/>
              <a:t>				        </a:t>
            </a:r>
            <a:r>
              <a:rPr lang="nl-NL" sz="2400" u="sng" dirty="0">
                <a:solidFill>
                  <a:srgbClr val="FF0000"/>
                </a:solidFill>
              </a:rPr>
              <a:t>ondiep</a:t>
            </a:r>
            <a:r>
              <a:rPr lang="nl-NL" sz="2400" dirty="0"/>
              <a:t>				</a:t>
            </a:r>
            <a:r>
              <a:rPr lang="nl-NL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&gt; 15</a:t>
            </a:r>
            <a:r>
              <a:rPr lang="nl-NL" sz="2400" dirty="0"/>
              <a:t>	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(= weinig voorraad)</a:t>
            </a:r>
            <a:endParaRPr lang="nl-NL" sz="2400" dirty="0"/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-</a:t>
            </a:r>
            <a:r>
              <a:rPr lang="nl-NL" sz="2400" dirty="0"/>
              <a:t>	</a:t>
            </a:r>
            <a:r>
              <a:rPr lang="nl-NL" sz="2400" dirty="0">
                <a:solidFill>
                  <a:schemeClr val="accent6"/>
                </a:solidFill>
              </a:rPr>
              <a:t>-</a:t>
            </a:r>
            <a:r>
              <a:rPr lang="nl-NL" sz="2400" dirty="0"/>
              <a:t>									</a:t>
            </a:r>
            <a:r>
              <a:rPr lang="nl-NL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&gt; 20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-</a:t>
            </a:r>
            <a:r>
              <a:rPr lang="nl-NL" sz="2400" dirty="0"/>
              <a:t>	</a:t>
            </a:r>
            <a:r>
              <a:rPr lang="nl-NL" sz="2400" dirty="0">
                <a:solidFill>
                  <a:schemeClr val="accent6"/>
                </a:solidFill>
              </a:rPr>
              <a:t>-</a:t>
            </a:r>
            <a:r>
              <a:rPr lang="nl-NL" sz="2400" dirty="0"/>
              <a:t>									</a:t>
            </a:r>
            <a:r>
              <a:rPr lang="nl-NL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&gt; 25          </a:t>
            </a:r>
            <a:r>
              <a:rPr lang="nl-NL" sz="24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lang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-</a:t>
            </a:r>
            <a:r>
              <a:rPr lang="nl-NL" sz="2400" dirty="0"/>
              <a:t>	</a:t>
            </a:r>
            <a:r>
              <a:rPr lang="nl-NL" sz="2400" dirty="0">
                <a:solidFill>
                  <a:schemeClr val="accent6"/>
                </a:solidFill>
              </a:rPr>
              <a:t>-</a:t>
            </a:r>
            <a:r>
              <a:rPr lang="nl-NL" sz="2400" dirty="0"/>
              <a:t>		</a:t>
            </a:r>
            <a:r>
              <a:rPr lang="nl-NL" sz="2400" u="sng" dirty="0">
                <a:solidFill>
                  <a:srgbClr val="FF0000"/>
                </a:solidFill>
              </a:rPr>
              <a:t>diep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1500" dirty="0">
                <a:solidFill>
                  <a:srgbClr val="FF0000"/>
                </a:solidFill>
              </a:rPr>
              <a:t>= veel keuze binnen een productgroep 					</a:t>
            </a:r>
            <a:r>
              <a:rPr lang="nl-NL" sz="1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(= veel voorraad)</a:t>
            </a:r>
            <a:endParaRPr lang="nl-NL" sz="1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-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-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2F7333E2-846A-4679-88A3-FABF1D83F6C8}"/>
              </a:ext>
            </a:extLst>
          </p:cNvPr>
          <p:cNvSpPr txBox="1">
            <a:spLocks/>
          </p:cNvSpPr>
          <p:nvPr/>
        </p:nvSpPr>
        <p:spPr>
          <a:xfrm>
            <a:off x="4564381" y="0"/>
            <a:ext cx="4198619" cy="14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000" dirty="0">
                <a:solidFill>
                  <a:srgbClr val="7030A0"/>
                </a:solidFill>
              </a:rPr>
              <a:t>Assortiment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4000" dirty="0">
                <a:solidFill>
                  <a:srgbClr val="7030A0"/>
                </a:solidFill>
              </a:rPr>
              <a:t>Productgroepen</a:t>
            </a:r>
            <a:endParaRPr lang="nl-NL" dirty="0"/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C79B31C8-9CF5-4906-AA7A-67E4F02CD626}"/>
              </a:ext>
            </a:extLst>
          </p:cNvPr>
          <p:cNvCxnSpPr/>
          <p:nvPr/>
        </p:nvCxnSpPr>
        <p:spPr>
          <a:xfrm>
            <a:off x="254000" y="2397760"/>
            <a:ext cx="1125728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D961BC45-5369-4E02-B9D4-956701062237}"/>
              </a:ext>
            </a:extLst>
          </p:cNvPr>
          <p:cNvCxnSpPr>
            <a:cxnSpLocks/>
          </p:cNvCxnSpPr>
          <p:nvPr/>
        </p:nvCxnSpPr>
        <p:spPr>
          <a:xfrm>
            <a:off x="406400" y="2550160"/>
            <a:ext cx="255016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raccolade 23">
            <a:extLst>
              <a:ext uri="{FF2B5EF4-FFF2-40B4-BE49-F238E27FC236}">
                <a16:creationId xmlns:a16="http://schemas.microsoft.com/office/drawing/2014/main" id="{D1898CAF-3BAF-4BFE-85AF-F667334D453B}"/>
              </a:ext>
            </a:extLst>
          </p:cNvPr>
          <p:cNvSpPr/>
          <p:nvPr/>
        </p:nvSpPr>
        <p:spPr>
          <a:xfrm>
            <a:off x="2052321" y="3180080"/>
            <a:ext cx="264159" cy="341374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5" name="Rechteraccolade 24">
            <a:extLst>
              <a:ext uri="{FF2B5EF4-FFF2-40B4-BE49-F238E27FC236}">
                <a16:creationId xmlns:a16="http://schemas.microsoft.com/office/drawing/2014/main" id="{A6F885C4-67C9-4E74-9815-079AE6F95657}"/>
              </a:ext>
            </a:extLst>
          </p:cNvPr>
          <p:cNvSpPr/>
          <p:nvPr/>
        </p:nvSpPr>
        <p:spPr>
          <a:xfrm>
            <a:off x="5036821" y="3098492"/>
            <a:ext cx="132079" cy="103662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7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157" y="184935"/>
            <a:ext cx="3134360" cy="1325563"/>
          </a:xfrm>
        </p:spPr>
        <p:txBody>
          <a:bodyPr/>
          <a:lstStyle/>
          <a:p>
            <a:r>
              <a:rPr lang="nl-NL" sz="6000" b="1" dirty="0"/>
              <a:t>Product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880" y="2327195"/>
            <a:ext cx="10612120" cy="3487979"/>
          </a:xfrm>
        </p:spPr>
        <p:txBody>
          <a:bodyPr>
            <a:norm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Breedte van het assortiment:</a:t>
            </a:r>
          </a:p>
          <a:p>
            <a:pPr marL="0" indent="0">
              <a:buNone/>
            </a:pPr>
            <a:endParaRPr lang="nl-NL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 breed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=  veel verschillende productgroepen</a:t>
            </a:r>
          </a:p>
          <a:p>
            <a:pPr marL="0" indent="0">
              <a:buNone/>
            </a:pPr>
            <a:endParaRPr lang="nl-NL" sz="800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 smal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= weinig verschillende productgroepen </a:t>
            </a: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</a:endParaRP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5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97" y="267128"/>
            <a:ext cx="11263644" cy="131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 breed assortiment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		=  veel verschillende productgroepen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A555BC-6A15-4696-9166-CFD5F19FB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29" y="2233210"/>
            <a:ext cx="2330401" cy="119579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355A76E-7D0D-4563-A818-66C14D8E9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20" y="857335"/>
            <a:ext cx="3822988" cy="131652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85E7E6A-872D-4CD1-80BF-4DDDE7DB4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20" y="2207694"/>
            <a:ext cx="1107184" cy="11127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D9EAD32-B751-4740-A9A3-142ECA93DC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089" y="1313987"/>
            <a:ext cx="3966518" cy="241836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34D68B-963D-4387-98EB-57D758F70F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0707" y="4262900"/>
            <a:ext cx="3390900" cy="2562225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2E384A7-0F6F-4032-8017-2DE9B744A619}"/>
              </a:ext>
            </a:extLst>
          </p:cNvPr>
          <p:cNvSpPr txBox="1">
            <a:spLocks/>
          </p:cNvSpPr>
          <p:nvPr/>
        </p:nvSpPr>
        <p:spPr>
          <a:xfrm>
            <a:off x="126430" y="4132122"/>
            <a:ext cx="10003889" cy="141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 smal assortiment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	= weinig verschillende productgroepen 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752A424-FE4D-4000-AF7C-F72A6FBE21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515" y="1313987"/>
            <a:ext cx="3788767" cy="2418362"/>
          </a:xfrm>
          <a:prstGeom prst="rect">
            <a:avLst/>
          </a:prstGeom>
        </p:spPr>
      </p:pic>
      <p:pic>
        <p:nvPicPr>
          <p:cNvPr id="1026" name="Picture 2" descr="Afbeeldingsresultaat voor producten in bloemenwinkel">
            <a:extLst>
              <a:ext uri="{FF2B5EF4-FFF2-40B4-BE49-F238E27FC236}">
                <a16:creationId xmlns:a16="http://schemas.microsoft.com/office/drawing/2014/main" id="{4D0951FE-1326-41A8-A5FB-749357B6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0" y="5034337"/>
            <a:ext cx="3293868" cy="18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759" y="189876"/>
            <a:ext cx="3134360" cy="1325563"/>
          </a:xfrm>
        </p:spPr>
        <p:txBody>
          <a:bodyPr/>
          <a:lstStyle/>
          <a:p>
            <a:r>
              <a:rPr lang="nl-NL" sz="6000" b="1" dirty="0"/>
              <a:t>Product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868" y="2393878"/>
            <a:ext cx="9672263" cy="2948683"/>
          </a:xfrm>
        </p:spPr>
        <p:txBody>
          <a:bodyPr>
            <a:normAutofit lnSpcReduction="10000"/>
          </a:bodyPr>
          <a:lstStyle/>
          <a:p>
            <a:r>
              <a:rPr lang="nl-NL" dirty="0">
                <a:sym typeface="Wingdings" panose="05000000000000000000" pitchFamily="2" charset="2"/>
              </a:rPr>
              <a:t>Diepte van het assortiment:</a:t>
            </a:r>
          </a:p>
          <a:p>
            <a:pPr marL="0" indent="0">
              <a:buNone/>
            </a:pPr>
            <a:endParaRPr lang="nl-NL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 Diep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=  veel keuze binnen een productgroep</a:t>
            </a:r>
          </a:p>
          <a:p>
            <a:pPr marL="0" indent="0">
              <a:buNone/>
            </a:pPr>
            <a:endParaRPr lang="nl-NL" sz="800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 Ondiep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= weinig keuze binnen een productgroep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12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064" y="-179405"/>
            <a:ext cx="3134360" cy="1325563"/>
          </a:xfrm>
        </p:spPr>
        <p:txBody>
          <a:bodyPr/>
          <a:lstStyle/>
          <a:p>
            <a:r>
              <a:rPr lang="nl-NL" sz="6000" b="1" dirty="0"/>
              <a:t>Product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98" y="856260"/>
            <a:ext cx="10612120" cy="5912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 Diep assortiment  =  veel keuze binnen een productgroep</a:t>
            </a: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 Ondiep assortiment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     = weinig keuze binnen een productgroep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DA16D82-1AD4-4DAB-A094-B5A26CC3460B}"/>
              </a:ext>
            </a:extLst>
          </p:cNvPr>
          <p:cNvSpPr/>
          <p:nvPr/>
        </p:nvSpPr>
        <p:spPr>
          <a:xfrm>
            <a:off x="6504933" y="89159"/>
            <a:ext cx="400692" cy="3974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AFE15F2-4E0B-4F41-8675-702FA480E6EC}"/>
              </a:ext>
            </a:extLst>
          </p:cNvPr>
          <p:cNvSpPr/>
          <p:nvPr/>
        </p:nvSpPr>
        <p:spPr>
          <a:xfrm>
            <a:off x="8709086" y="89159"/>
            <a:ext cx="858909" cy="4078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497C9EF-ABA8-447D-963C-97AE278BF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459" y="1414722"/>
            <a:ext cx="3982948" cy="32587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E40CEB1-032C-4D0D-BB2B-8AA28EA6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" y="1414722"/>
            <a:ext cx="4276725" cy="27717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F1C7094-7E36-4DBC-92DE-00024E501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091" y="1470794"/>
            <a:ext cx="3114675" cy="21526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81D8D07-5656-44D1-A166-5925FD354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064" y="3970119"/>
            <a:ext cx="2432607" cy="28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440" y="365125"/>
            <a:ext cx="3134360" cy="1325563"/>
          </a:xfrm>
        </p:spPr>
        <p:txBody>
          <a:bodyPr/>
          <a:lstStyle/>
          <a:p>
            <a:r>
              <a:rPr lang="nl-NL" sz="6000" b="1"/>
              <a:t>Product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896745"/>
            <a:ext cx="11018520" cy="4351338"/>
          </a:xfrm>
        </p:spPr>
        <p:txBody>
          <a:bodyPr>
            <a:norm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Lengte van het assortiment:</a:t>
            </a:r>
          </a:p>
          <a:p>
            <a:pPr marL="0" indent="0">
              <a:buNone/>
            </a:pPr>
            <a:endParaRPr lang="nl-NL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 lang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=  </a:t>
            </a:r>
            <a:r>
              <a:rPr lang="nl-NL" u="sng" dirty="0">
                <a:solidFill>
                  <a:srgbClr val="7030A0"/>
                </a:solidFill>
                <a:sym typeface="Wingdings" panose="05000000000000000000" pitchFamily="2" charset="2"/>
              </a:rPr>
              <a:t>veel voorraad </a:t>
            </a: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van producten binnen een productgroep</a:t>
            </a: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 kort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= </a:t>
            </a:r>
            <a:r>
              <a:rPr lang="nl-NL" u="sng" dirty="0">
                <a:solidFill>
                  <a:srgbClr val="7030A0"/>
                </a:solidFill>
                <a:sym typeface="Wingdings" panose="05000000000000000000" pitchFamily="2" charset="2"/>
              </a:rPr>
              <a:t>weinig voorraad </a:t>
            </a: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van producten binnen een productgroep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5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640" y="3742"/>
            <a:ext cx="3134360" cy="1325563"/>
          </a:xfrm>
        </p:spPr>
        <p:txBody>
          <a:bodyPr/>
          <a:lstStyle/>
          <a:p>
            <a:r>
              <a:rPr lang="nl-NL" sz="6000" b="1" dirty="0"/>
              <a:t>Product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904126"/>
            <a:ext cx="11018520" cy="53439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 Lang assortiment    =  veel voorraad</a:t>
            </a: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 Kort assortiment   = weinig voorraad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215269-FD8E-4C51-8C73-FFB1698B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03" y="2052072"/>
            <a:ext cx="4027797" cy="30480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8F833F2-3F77-4C98-B96B-ACB48A9F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776" y="2052072"/>
            <a:ext cx="5438775" cy="25812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531C54-BBCB-4881-A690-4FF431AC2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2072"/>
            <a:ext cx="2530262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DD798-79EF-40E6-9A9B-704F0F61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20" y="-103171"/>
            <a:ext cx="9059326" cy="1089490"/>
          </a:xfrm>
        </p:spPr>
        <p:txBody>
          <a:bodyPr>
            <a:normAutofit/>
          </a:bodyPr>
          <a:lstStyle/>
          <a:p>
            <a:r>
              <a:rPr lang="nl-NL" sz="2400" u="sng" dirty="0"/>
              <a:t>Thuisopdracht</a:t>
            </a:r>
            <a:r>
              <a:rPr lang="nl-NL" sz="2400" dirty="0"/>
              <a:t>:   </a:t>
            </a:r>
            <a:br>
              <a:rPr lang="nl-NL" sz="2400" dirty="0"/>
            </a:br>
            <a:r>
              <a:rPr lang="nl-NL" sz="2400" dirty="0"/>
              <a:t>geef aan welk soort assortiment hoort bij de stelling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43EF218-2F3D-4011-BF1A-61FB9B18A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151" y="817076"/>
            <a:ext cx="9059326" cy="585641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3E84A38-6579-4251-AA3B-18AB92705DB8}"/>
              </a:ext>
            </a:extLst>
          </p:cNvPr>
          <p:cNvSpPr txBox="1"/>
          <p:nvPr/>
        </p:nvSpPr>
        <p:spPr>
          <a:xfrm>
            <a:off x="8887147" y="33120"/>
            <a:ext cx="3218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(30/11  aanwezig in les)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229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6F32-381F-47B0-9A40-FBCF33EF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58D269-79E2-404D-A8BA-608A9050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C48817-07B3-436F-B195-761F0285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72" y="53222"/>
            <a:ext cx="10805256" cy="67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6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250AB-8EB0-4606-AB1B-127C76DE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166" y="365125"/>
            <a:ext cx="3627634" cy="1325563"/>
          </a:xfrm>
        </p:spPr>
        <p:txBody>
          <a:bodyPr/>
          <a:lstStyle/>
          <a:p>
            <a:r>
              <a:rPr lang="nl-NL" sz="6000" b="1" dirty="0"/>
              <a:t>Presentatie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8B4F9-6770-43F2-8DB3-A517003F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12811"/>
          </a:xfrm>
        </p:spPr>
        <p:txBody>
          <a:bodyPr/>
          <a:lstStyle/>
          <a:p>
            <a:r>
              <a:rPr lang="nl-NL" dirty="0"/>
              <a:t>Doel presenteren:</a:t>
            </a:r>
          </a:p>
          <a:p>
            <a:pPr marL="0" indent="0">
              <a:buNone/>
            </a:pPr>
            <a:r>
              <a:rPr lang="nl-NL" dirty="0"/>
              <a:t>		- producten aantrekkelijk maken voor verkoop</a:t>
            </a:r>
          </a:p>
          <a:p>
            <a:pPr marL="0" indent="0">
              <a:buNone/>
            </a:pPr>
            <a:r>
              <a:rPr lang="nl-NL" dirty="0"/>
              <a:t>		- aandacht van klanten trekken</a:t>
            </a:r>
          </a:p>
          <a:p>
            <a:pPr marL="0" indent="0">
              <a:buNone/>
            </a:pPr>
            <a:r>
              <a:rPr lang="nl-NL" dirty="0"/>
              <a:t>		- passende uitstraling van de winkel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31973F7-19E1-4620-8C48-4C7728CC1BE3}"/>
              </a:ext>
            </a:extLst>
          </p:cNvPr>
          <p:cNvSpPr txBox="1">
            <a:spLocks/>
          </p:cNvSpPr>
          <p:nvPr/>
        </p:nvSpPr>
        <p:spPr>
          <a:xfrm>
            <a:off x="5492394" y="6072028"/>
            <a:ext cx="6699606" cy="619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(Maken van een presentatie Toets 3 DVW)</a:t>
            </a:r>
          </a:p>
        </p:txBody>
      </p:sp>
    </p:spTree>
    <p:extLst>
      <p:ext uri="{BB962C8B-B14F-4D97-AF65-F5344CB8AC3E}">
        <p14:creationId xmlns:p14="http://schemas.microsoft.com/office/powerpoint/2010/main" val="21047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2B45F62-1CCF-45A6-A0D3-7965403E0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73" b="6075"/>
          <a:stretch/>
        </p:blipFill>
        <p:spPr>
          <a:xfrm>
            <a:off x="-9525" y="10"/>
            <a:ext cx="12191980" cy="685799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358C353-9881-4A03-BACD-F33E00EF4532}"/>
              </a:ext>
            </a:extLst>
          </p:cNvPr>
          <p:cNvSpPr txBox="1">
            <a:spLocks/>
          </p:cNvSpPr>
          <p:nvPr/>
        </p:nvSpPr>
        <p:spPr>
          <a:xfrm>
            <a:off x="10096480" y="1421610"/>
            <a:ext cx="2085975" cy="73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/>
              <a:t>Prijs</a:t>
            </a:r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CDB2C601-4B76-433E-8101-96E900CA6D13}"/>
              </a:ext>
            </a:extLst>
          </p:cNvPr>
          <p:cNvSpPr txBox="1">
            <a:spLocks/>
          </p:cNvSpPr>
          <p:nvPr/>
        </p:nvSpPr>
        <p:spPr>
          <a:xfrm>
            <a:off x="428626" y="5043484"/>
            <a:ext cx="2085975" cy="73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/>
              <a:t>Product</a:t>
            </a: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4EEA3097-CACD-4FC0-90FF-79487B540969}"/>
              </a:ext>
            </a:extLst>
          </p:cNvPr>
          <p:cNvSpPr txBox="1">
            <a:spLocks/>
          </p:cNvSpPr>
          <p:nvPr/>
        </p:nvSpPr>
        <p:spPr>
          <a:xfrm>
            <a:off x="466719" y="1321596"/>
            <a:ext cx="3028948" cy="110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 dirty="0"/>
              <a:t>Plaats</a:t>
            </a:r>
          </a:p>
        </p:txBody>
      </p:sp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7C24C425-21B3-4D53-B0D8-B344CBB35433}"/>
              </a:ext>
            </a:extLst>
          </p:cNvPr>
          <p:cNvSpPr txBox="1">
            <a:spLocks/>
          </p:cNvSpPr>
          <p:nvPr/>
        </p:nvSpPr>
        <p:spPr>
          <a:xfrm>
            <a:off x="5038727" y="5043486"/>
            <a:ext cx="3028948" cy="98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/>
              <a:t>Personeel</a:t>
            </a:r>
          </a:p>
        </p:txBody>
      </p:sp>
      <p:sp>
        <p:nvSpPr>
          <p:cNvPr id="9" name="Tijdelijke aanduiding voor inhoud 4">
            <a:extLst>
              <a:ext uri="{FF2B5EF4-FFF2-40B4-BE49-F238E27FC236}">
                <a16:creationId xmlns:a16="http://schemas.microsoft.com/office/drawing/2014/main" id="{A31BD6DF-5140-47D0-B6A5-95DCB1F0D777}"/>
              </a:ext>
            </a:extLst>
          </p:cNvPr>
          <p:cNvSpPr txBox="1">
            <a:spLocks/>
          </p:cNvSpPr>
          <p:nvPr/>
        </p:nvSpPr>
        <p:spPr>
          <a:xfrm>
            <a:off x="9610724" y="5043484"/>
            <a:ext cx="2705100" cy="985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/>
              <a:t>Promotie</a:t>
            </a:r>
          </a:p>
        </p:txBody>
      </p:sp>
      <p:sp>
        <p:nvSpPr>
          <p:cNvPr id="10" name="Tijdelijke aanduiding voor inhoud 4">
            <a:extLst>
              <a:ext uri="{FF2B5EF4-FFF2-40B4-BE49-F238E27FC236}">
                <a16:creationId xmlns:a16="http://schemas.microsoft.com/office/drawing/2014/main" id="{B77FD562-4EF1-40F4-AACD-BD2FE88B16AC}"/>
              </a:ext>
            </a:extLst>
          </p:cNvPr>
          <p:cNvSpPr txBox="1">
            <a:spLocks/>
          </p:cNvSpPr>
          <p:nvPr/>
        </p:nvSpPr>
        <p:spPr>
          <a:xfrm>
            <a:off x="4695815" y="828677"/>
            <a:ext cx="3400425" cy="985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6970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250AB-8EB0-4606-AB1B-127C76DE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552" y="27647"/>
            <a:ext cx="3822843" cy="1325563"/>
          </a:xfrm>
        </p:spPr>
        <p:txBody>
          <a:bodyPr/>
          <a:lstStyle/>
          <a:p>
            <a:r>
              <a:rPr lang="nl-NL" sz="6000" b="1" dirty="0"/>
              <a:t>Presentatie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8B4F9-6770-43F2-8DB3-A517003F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5" y="1411877"/>
            <a:ext cx="11353800" cy="4988924"/>
          </a:xfrm>
        </p:spPr>
        <p:txBody>
          <a:bodyPr/>
          <a:lstStyle/>
          <a:p>
            <a:r>
              <a:rPr lang="nl-NL" dirty="0"/>
              <a:t>Wat is een passende presentatie?</a:t>
            </a:r>
          </a:p>
          <a:p>
            <a:pPr marL="0" indent="0">
              <a:buNone/>
            </a:pPr>
            <a:r>
              <a:rPr lang="nl-NL" dirty="0"/>
              <a:t>	- uitstraling van de presentatie past bij type winkel en bij de doelgroep</a:t>
            </a:r>
          </a:p>
          <a:p>
            <a:endParaRPr lang="nl-NL" dirty="0"/>
          </a:p>
          <a:p>
            <a:r>
              <a:rPr lang="nl-NL" dirty="0"/>
              <a:t>Waar hou je rekening mee bij het maken van een presentatie?</a:t>
            </a:r>
          </a:p>
          <a:p>
            <a:pPr marL="0" indent="0">
              <a:buNone/>
            </a:pPr>
            <a:r>
              <a:rPr lang="nl-NL" dirty="0"/>
              <a:t>	- uitstraling (bijv. thema, productsoort, kleur)</a:t>
            </a:r>
          </a:p>
          <a:p>
            <a:pPr marL="0" indent="0">
              <a:buNone/>
            </a:pPr>
            <a:r>
              <a:rPr lang="nl-NL" dirty="0"/>
              <a:t>	- rust / overzicht</a:t>
            </a:r>
          </a:p>
          <a:p>
            <a:pPr marL="0" indent="0">
              <a:buNone/>
            </a:pPr>
            <a:r>
              <a:rPr lang="nl-NL" dirty="0"/>
              <a:t>	- diepte</a:t>
            </a:r>
          </a:p>
          <a:p>
            <a:pPr marL="0" indent="0">
              <a:buNone/>
            </a:pPr>
            <a:r>
              <a:rPr lang="nl-NL" dirty="0"/>
              <a:t>	- prijzen zichtbaar</a:t>
            </a:r>
          </a:p>
          <a:p>
            <a:pPr marL="0" indent="0">
              <a:buNone/>
            </a:pPr>
            <a:r>
              <a:rPr lang="nl-NL" dirty="0"/>
              <a:t>	- begaanbaar / bereikbaarheid</a:t>
            </a:r>
          </a:p>
        </p:txBody>
      </p:sp>
    </p:spTree>
    <p:extLst>
      <p:ext uri="{BB962C8B-B14F-4D97-AF65-F5344CB8AC3E}">
        <p14:creationId xmlns:p14="http://schemas.microsoft.com/office/powerpoint/2010/main" val="12926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250AB-8EB0-4606-AB1B-127C76DE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552" y="139093"/>
            <a:ext cx="3699553" cy="1325563"/>
          </a:xfrm>
        </p:spPr>
        <p:txBody>
          <a:bodyPr/>
          <a:lstStyle/>
          <a:p>
            <a:r>
              <a:rPr lang="nl-NL" sz="6000" b="1" dirty="0"/>
              <a:t>Presentatie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8B4F9-6770-43F2-8DB3-A517003F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52" y="667429"/>
            <a:ext cx="11079822" cy="605147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Soorten / type bloemenwinkels:</a:t>
            </a:r>
          </a:p>
          <a:p>
            <a:pPr marL="0" indent="0">
              <a:buNone/>
            </a:pPr>
            <a:r>
              <a:rPr lang="nl-NL" dirty="0"/>
              <a:t>	&gt; landelijke uitstraling</a:t>
            </a:r>
          </a:p>
          <a:p>
            <a:pPr marL="0" indent="0">
              <a:buNone/>
            </a:pPr>
            <a:r>
              <a:rPr lang="nl-NL" dirty="0"/>
              <a:t>	&gt; exclusieve uitstraling (duur) </a:t>
            </a:r>
          </a:p>
          <a:p>
            <a:pPr marL="0" indent="0">
              <a:buNone/>
            </a:pPr>
            <a:r>
              <a:rPr lang="nl-NL" dirty="0"/>
              <a:t>	&gt; goedkope uitstraling</a:t>
            </a:r>
          </a:p>
          <a:p>
            <a:pPr marL="0" indent="0">
              <a:buNone/>
            </a:pPr>
            <a:r>
              <a:rPr lang="nl-NL" dirty="0"/>
              <a:t>	&gt; zakelijke / industriële uitstraling</a:t>
            </a:r>
          </a:p>
          <a:p>
            <a:pPr marL="0" indent="0">
              <a:buNone/>
            </a:pPr>
            <a:r>
              <a:rPr lang="nl-NL" dirty="0"/>
              <a:t>	&gt; kunstzinnige exclusieve uitstraling (aparte producten)</a:t>
            </a:r>
          </a:p>
          <a:p>
            <a:pPr marL="0" indent="0">
              <a:buNone/>
            </a:pPr>
            <a:r>
              <a:rPr lang="nl-NL" dirty="0"/>
              <a:t>	&gt; snelle verkoop</a:t>
            </a:r>
          </a:p>
          <a:p>
            <a:pPr marL="0" indent="0">
              <a:buNone/>
            </a:pPr>
            <a:r>
              <a:rPr lang="nl-NL" dirty="0"/>
              <a:t>	&gt; veel keuze, overdadig</a:t>
            </a:r>
          </a:p>
          <a:p>
            <a:pPr marL="0" indent="0">
              <a:buNone/>
            </a:pPr>
            <a:r>
              <a:rPr lang="nl-NL" dirty="0"/>
              <a:t>	&gt; extra verkoopactiviteiten (pakketdienst, postkantoor)</a:t>
            </a:r>
          </a:p>
          <a:p>
            <a:pPr marL="0" indent="0">
              <a:buNone/>
            </a:pPr>
            <a:r>
              <a:rPr lang="nl-NL" dirty="0"/>
              <a:t>	&gt; </a:t>
            </a:r>
          </a:p>
          <a:p>
            <a:pPr marL="0" indent="0">
              <a:buNone/>
            </a:pPr>
            <a:r>
              <a:rPr lang="nl-NL" dirty="0"/>
              <a:t>	&gt;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Voorbeelden etalages</a:t>
            </a:r>
          </a:p>
        </p:txBody>
      </p:sp>
    </p:spTree>
    <p:extLst>
      <p:ext uri="{BB962C8B-B14F-4D97-AF65-F5344CB8AC3E}">
        <p14:creationId xmlns:p14="http://schemas.microsoft.com/office/powerpoint/2010/main" val="23564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250AB-8EB0-4606-AB1B-127C76DE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166" y="365125"/>
            <a:ext cx="3627634" cy="1325563"/>
          </a:xfrm>
        </p:spPr>
        <p:txBody>
          <a:bodyPr/>
          <a:lstStyle/>
          <a:p>
            <a:r>
              <a:rPr lang="nl-NL" sz="6000" b="1" dirty="0"/>
              <a:t>Presentatie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8B4F9-6770-43F2-8DB3-A517003F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29465"/>
            <a:ext cx="11090097" cy="6010382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Diefstalpreventie</a:t>
            </a:r>
            <a:r>
              <a:rPr lang="nl-NL" dirty="0"/>
              <a:t>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* Betekenis</a:t>
            </a:r>
          </a:p>
          <a:p>
            <a:pPr marL="0" indent="0">
              <a:buNone/>
            </a:pPr>
            <a:r>
              <a:rPr lang="nl-NL" dirty="0"/>
              <a:t>		&gt; voorkomen dat mensen producten onbetaald meenemen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r>
              <a:rPr lang="nl-NL" dirty="0"/>
              <a:t>	* Praktische uitvoering</a:t>
            </a:r>
          </a:p>
          <a:p>
            <a:pPr marL="0" indent="0">
              <a:buNone/>
            </a:pPr>
            <a:r>
              <a:rPr lang="nl-NL" dirty="0"/>
              <a:t>		&gt; geen kleine producten bij de deur/buitenpresentatie</a:t>
            </a:r>
          </a:p>
          <a:p>
            <a:pPr marL="0" indent="0">
              <a:buNone/>
            </a:pPr>
            <a:r>
              <a:rPr lang="nl-NL" dirty="0"/>
              <a:t>		&gt; bereikbaarheid</a:t>
            </a:r>
          </a:p>
          <a:p>
            <a:pPr marL="0" indent="0">
              <a:buNone/>
            </a:pPr>
            <a:r>
              <a:rPr lang="nl-NL" dirty="0"/>
              <a:t>		&gt; ophangen camera’s (+ melding)</a:t>
            </a:r>
          </a:p>
          <a:p>
            <a:pPr marL="0" indent="0">
              <a:buNone/>
            </a:pPr>
            <a:r>
              <a:rPr lang="nl-NL" dirty="0"/>
              <a:t>		&gt; zicht vanaf binderij/toonbank op de winkel/producten</a:t>
            </a:r>
          </a:p>
          <a:p>
            <a:pPr marL="0" indent="0">
              <a:buNone/>
            </a:pPr>
            <a:r>
              <a:rPr lang="nl-NL" dirty="0"/>
              <a:t>		&gt; aanwezigheid personeel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82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A34C427-3ED3-4880-86EA-9A87BF30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58" y="137743"/>
            <a:ext cx="9503257" cy="668713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9D358E4-252C-4157-B2E4-00CD2956FB7D}"/>
              </a:ext>
            </a:extLst>
          </p:cNvPr>
          <p:cNvSpPr txBox="1"/>
          <p:nvPr/>
        </p:nvSpPr>
        <p:spPr>
          <a:xfrm>
            <a:off x="9164549" y="228329"/>
            <a:ext cx="3218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(30/11  aanwezig in les)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6403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DB0A2AA-6585-4487-AD34-CCD1EA2CD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451" y="194040"/>
            <a:ext cx="9929217" cy="67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5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A95084-AF13-4FDB-B83C-C42DB01F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4" y="263953"/>
            <a:ext cx="11178284" cy="7942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u="sng" dirty="0"/>
              <a:t>Thuisopdracht marketinginstrumenten</a:t>
            </a:r>
            <a:r>
              <a:rPr lang="nl-NL" dirty="0"/>
              <a:t>; </a:t>
            </a:r>
          </a:p>
          <a:p>
            <a:pPr marL="0" indent="0">
              <a:buNone/>
            </a:pPr>
            <a:r>
              <a:rPr lang="nl-NL" dirty="0"/>
              <a:t>			Zet een X achter de stelling bij de passende marketing ‘P’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64A2B6-56F4-4E24-B0C5-142F30428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16" y="1058238"/>
            <a:ext cx="9107184" cy="591520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A2E54FB-9C94-4455-B580-F627D2ADE7D6}"/>
              </a:ext>
            </a:extLst>
          </p:cNvPr>
          <p:cNvSpPr txBox="1"/>
          <p:nvPr/>
        </p:nvSpPr>
        <p:spPr>
          <a:xfrm>
            <a:off x="8887147" y="33120"/>
            <a:ext cx="3218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(30/11  aanwezig in les)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11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AEEF156-DC48-4C27-95EE-F336E4326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146" y="33527"/>
            <a:ext cx="10773707" cy="67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6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626CB-B66D-46B6-AE00-EE0F3868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0" y="365125"/>
            <a:ext cx="2849880" cy="1325563"/>
          </a:xfrm>
        </p:spPr>
        <p:txBody>
          <a:bodyPr>
            <a:normAutofit/>
          </a:bodyPr>
          <a:lstStyle/>
          <a:p>
            <a:r>
              <a:rPr lang="nl-NL" sz="6600" b="1"/>
              <a:t>Plaats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32CEF0-B2CA-463B-AEEF-5F080C2E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Vestigingsplaats </a:t>
            </a:r>
          </a:p>
          <a:p>
            <a:pPr marL="0" indent="0">
              <a:buNone/>
            </a:pPr>
            <a:r>
              <a:rPr lang="nl-NL"/>
              <a:t>		(</a:t>
            </a:r>
            <a:r>
              <a:rPr lang="nl-NL" i="1"/>
              <a:t>aantal inwoners, inkomen inwoners</a:t>
            </a:r>
            <a:r>
              <a:rPr lang="nl-NL"/>
              <a:t>)</a:t>
            </a:r>
          </a:p>
          <a:p>
            <a:r>
              <a:rPr lang="nl-NL"/>
              <a:t>Pand </a:t>
            </a:r>
          </a:p>
          <a:p>
            <a:pPr marL="0" indent="0">
              <a:buNone/>
            </a:pPr>
            <a:r>
              <a:rPr lang="nl-NL"/>
              <a:t>		(</a:t>
            </a:r>
            <a:r>
              <a:rPr lang="nl-NL" i="1"/>
              <a:t>aan- afvoer producten, presentatie</a:t>
            </a:r>
            <a:r>
              <a:rPr lang="nl-NL"/>
              <a:t>)</a:t>
            </a:r>
          </a:p>
          <a:p>
            <a:r>
              <a:rPr lang="nl-NL"/>
              <a:t>Parkeermogelijkheid</a:t>
            </a:r>
          </a:p>
          <a:p>
            <a:pPr marL="0" indent="0">
              <a:buNone/>
            </a:pPr>
            <a:r>
              <a:rPr lang="nl-NL"/>
              <a:t>		(</a:t>
            </a:r>
            <a:r>
              <a:rPr lang="nl-NL" i="1"/>
              <a:t>betaald/onbetaald, afstand</a:t>
            </a:r>
            <a:r>
              <a:rPr lang="nl-NL"/>
              <a:t>)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nl-NL" i="1">
                <a:solidFill>
                  <a:schemeClr val="accent5">
                    <a:lumMod val="50000"/>
                  </a:schemeClr>
                </a:solidFill>
              </a:rPr>
              <a:t>uitgewerkt in periode 1 stageverslag IBS-toets 3</a:t>
            </a:r>
            <a:r>
              <a:rPr lang="nl-NL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7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BD8A1-6B76-4942-92C8-BC2D9F7B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050" y="365125"/>
            <a:ext cx="2571750" cy="1325563"/>
          </a:xfrm>
        </p:spPr>
        <p:txBody>
          <a:bodyPr/>
          <a:lstStyle/>
          <a:p>
            <a:r>
              <a:rPr lang="nl-NL" sz="6000"/>
              <a:t>Plaats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7E2F7D-CA27-4F9B-86A6-F0E632399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107FEA5-08D6-4A43-844F-639BA8FD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39808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1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AA46A-0832-4B6D-AA52-AAE085D3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nl-NL" dirty="0"/>
              <a:t>Thuisopdracht ‘Plaats’: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9BA737-80FC-49F6-A221-0C14CB42C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348"/>
            <a:ext cx="10515600" cy="4440533"/>
          </a:xfrm>
        </p:spPr>
        <p:txBody>
          <a:bodyPr>
            <a:normAutofit/>
          </a:bodyPr>
          <a:lstStyle/>
          <a:p>
            <a:r>
              <a:rPr lang="nl-NL" dirty="0"/>
              <a:t>Wat is belangrijk om te weten van de plaats waar je winkel staat?</a:t>
            </a:r>
          </a:p>
          <a:p>
            <a:endParaRPr lang="nl-NL" dirty="0"/>
          </a:p>
          <a:p>
            <a:r>
              <a:rPr lang="nl-NL" dirty="0"/>
              <a:t>Waar kun je deze gegevens opzoeken?</a:t>
            </a:r>
          </a:p>
          <a:p>
            <a:endParaRPr lang="nl-NL" dirty="0"/>
          </a:p>
          <a:p>
            <a:r>
              <a:rPr lang="nl-NL" dirty="0"/>
              <a:t>Doe dit van de plaats van jouw stagebedrijf</a:t>
            </a:r>
          </a:p>
          <a:p>
            <a:endParaRPr lang="nl-NL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Werk dit netjes uit en bespreek of jouw stage bekend is met deze gegeven en wat zij ermee (kunnen) doen.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Geef de opmerkingen van bedrijf en jouw mening.	     </a:t>
            </a:r>
            <a:r>
              <a:rPr kumimoji="0" lang="nl-NL" sz="2800" b="1" i="1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Inleveren 7/12 via Teams-opdracht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5EEBE41-3B91-4FE6-B073-9CEB53108CBA}"/>
              </a:ext>
            </a:extLst>
          </p:cNvPr>
          <p:cNvSpPr txBox="1"/>
          <p:nvPr/>
        </p:nvSpPr>
        <p:spPr>
          <a:xfrm>
            <a:off x="8465906" y="450203"/>
            <a:ext cx="2386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</a:t>
            </a:r>
            <a:r>
              <a:rPr lang="nl-NL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7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/12  inleveren)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996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440" y="365125"/>
            <a:ext cx="3134360" cy="1325563"/>
          </a:xfrm>
        </p:spPr>
        <p:txBody>
          <a:bodyPr/>
          <a:lstStyle/>
          <a:p>
            <a:r>
              <a:rPr lang="nl-NL" sz="6000" b="1"/>
              <a:t>Product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295400"/>
            <a:ext cx="10210814" cy="5487669"/>
          </a:xfrm>
        </p:spPr>
        <p:txBody>
          <a:bodyPr>
            <a:normAutofit lnSpcReduction="10000"/>
          </a:bodyPr>
          <a:lstStyle/>
          <a:p>
            <a:r>
              <a:rPr lang="nl-NL"/>
              <a:t>Welke producten worden er in de winkel verkocht </a:t>
            </a:r>
          </a:p>
          <a:p>
            <a:pPr marL="0" indent="0">
              <a:buNone/>
            </a:pPr>
            <a:r>
              <a:rPr lang="nl-NL"/>
              <a:t>	</a:t>
            </a:r>
            <a:r>
              <a:rPr lang="nl-NL">
                <a:sym typeface="Wingdings" panose="05000000000000000000" pitchFamily="2" charset="2"/>
              </a:rPr>
              <a:t> </a:t>
            </a:r>
            <a:r>
              <a:rPr lang="nl-NL"/>
              <a:t>assortiment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	</a:t>
            </a:r>
            <a:r>
              <a:rPr lang="nl-NL">
                <a:solidFill>
                  <a:srgbClr val="7030A0"/>
                </a:solidFill>
              </a:rPr>
              <a:t>(bijv. </a:t>
            </a:r>
            <a:r>
              <a:rPr lang="nl-NL" i="1">
                <a:solidFill>
                  <a:srgbClr val="7030A0"/>
                </a:solidFill>
              </a:rPr>
              <a:t>bloemen, planten, keramiek, glaswerk, manden, kaarten,</a:t>
            </a:r>
          </a:p>
          <a:p>
            <a:pPr marL="0" indent="0">
              <a:buNone/>
            </a:pPr>
            <a:r>
              <a:rPr lang="nl-NL" i="1">
                <a:solidFill>
                  <a:srgbClr val="7030A0"/>
                </a:solidFill>
              </a:rPr>
              <a:t>							 kaarsen, sierraden enz</a:t>
            </a:r>
            <a:r>
              <a:rPr lang="nl-NL">
                <a:solidFill>
                  <a:srgbClr val="7030A0"/>
                </a:solidFill>
              </a:rPr>
              <a:t>.)</a:t>
            </a: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43F0D-4983-49A0-8D87-4E0534DC9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421" y="1516856"/>
            <a:ext cx="2926687" cy="38242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0AEF506-6238-468C-B80B-29E714554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7" y="2112169"/>
            <a:ext cx="3705225" cy="32289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AF3657-3032-429C-A402-E4DBF46F9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43" y="2626941"/>
            <a:ext cx="3439782" cy="27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840" y="363695"/>
            <a:ext cx="2981960" cy="1325563"/>
          </a:xfrm>
        </p:spPr>
        <p:txBody>
          <a:bodyPr/>
          <a:lstStyle/>
          <a:p>
            <a:r>
              <a:rPr lang="nl-NL" sz="6000" b="1"/>
              <a:t>Product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300480"/>
            <a:ext cx="10845800" cy="4917123"/>
          </a:xfrm>
        </p:spPr>
        <p:txBody>
          <a:bodyPr>
            <a:normAutofit fontScale="92500" lnSpcReduction="10000"/>
          </a:bodyPr>
          <a:lstStyle/>
          <a:p>
            <a:r>
              <a:rPr lang="nl-NL"/>
              <a:t>Indeling assortiment:</a:t>
            </a:r>
          </a:p>
          <a:p>
            <a:endParaRPr lang="nl-NL"/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 Kernassortiment </a:t>
            </a:r>
          </a:p>
          <a:p>
            <a:pPr marL="0" indent="0">
              <a:buNone/>
            </a:pPr>
            <a:r>
              <a:rPr lang="nl-NL"/>
              <a:t>	</a:t>
            </a:r>
            <a:r>
              <a:rPr lang="nl-NL">
                <a:solidFill>
                  <a:srgbClr val="7030A0"/>
                </a:solidFill>
                <a:sym typeface="Wingdings" panose="05000000000000000000" pitchFamily="2" charset="2"/>
              </a:rPr>
              <a:t> wordt het meeste van verkocht (grootste omzet)</a:t>
            </a:r>
          </a:p>
          <a:p>
            <a:pPr marL="0" indent="0">
              <a:buNone/>
            </a:pPr>
            <a:endParaRPr lang="nl-NL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>
                <a:sym typeface="Wingdings" panose="05000000000000000000" pitchFamily="2" charset="2"/>
              </a:rPr>
              <a:t>Randassortiment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	</a:t>
            </a:r>
            <a:r>
              <a:rPr lang="nl-NL">
                <a:solidFill>
                  <a:srgbClr val="7030A0"/>
                </a:solidFill>
                <a:sym typeface="Wingdings" panose="05000000000000000000" pitchFamily="2" charset="2"/>
              </a:rPr>
              <a:t> wordt minder van verkocht dan het kernassortiment </a:t>
            </a:r>
          </a:p>
          <a:p>
            <a:pPr marL="0" indent="0">
              <a:buNone/>
            </a:pPr>
            <a:r>
              <a:rPr lang="nl-NL">
                <a:solidFill>
                  <a:srgbClr val="7030A0"/>
                </a:solidFill>
                <a:sym typeface="Wingdings" panose="05000000000000000000" pitchFamily="2" charset="2"/>
              </a:rPr>
              <a:t>								(minder grote omzet)</a:t>
            </a:r>
          </a:p>
          <a:p>
            <a:pPr>
              <a:buFont typeface="Wingdings" panose="05000000000000000000" pitchFamily="2" charset="2"/>
              <a:buChar char="Ø"/>
            </a:pPr>
            <a:endParaRPr lang="nl-NL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err="1">
                <a:sym typeface="Wingdings" panose="05000000000000000000" pitchFamily="2" charset="2"/>
              </a:rPr>
              <a:t>Bijartikelen</a:t>
            </a: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	</a:t>
            </a:r>
            <a:r>
              <a:rPr lang="nl-NL">
                <a:solidFill>
                  <a:srgbClr val="7030A0"/>
                </a:solidFill>
                <a:sym typeface="Wingdings" panose="05000000000000000000" pitchFamily="2" charset="2"/>
              </a:rPr>
              <a:t> aanvullend op het assortiment (lage omzet)</a:t>
            </a: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3953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1" ma:contentTypeDescription="Een nieuw document maken." ma:contentTypeScope="" ma:versionID="28600a708908554c2a858bae75230817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4b55344493d2d49b91d0ba3cef6c4c5e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DDF58C-61D5-4D2A-ABA4-B964DFDFB3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CF84B0-A24A-41B5-BFE8-F34ED61E3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AEB26A-6FFE-443C-874A-7944C4B45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834</Words>
  <Application>Microsoft Office PowerPoint</Application>
  <PresentationFormat>Breedbeeld</PresentationFormat>
  <Paragraphs>196</Paragraphs>
  <Slides>24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Kantoorthema</vt:lpstr>
      <vt:lpstr>Bedrijfsvoering - Marketingmix</vt:lpstr>
      <vt:lpstr>PowerPoint-presentatie</vt:lpstr>
      <vt:lpstr>PowerPoint-presentatie</vt:lpstr>
      <vt:lpstr>PowerPoint-presentatie</vt:lpstr>
      <vt:lpstr>Plaats</vt:lpstr>
      <vt:lpstr>Plaats</vt:lpstr>
      <vt:lpstr>Thuisopdracht ‘Plaats’:</vt:lpstr>
      <vt:lpstr>Product</vt:lpstr>
      <vt:lpstr>Product</vt:lpstr>
      <vt:lpstr>PowerPoint-presentatie</vt:lpstr>
      <vt:lpstr>Product</vt:lpstr>
      <vt:lpstr>PowerPoint-presentatie</vt:lpstr>
      <vt:lpstr>Product</vt:lpstr>
      <vt:lpstr>Product</vt:lpstr>
      <vt:lpstr>Product</vt:lpstr>
      <vt:lpstr>Product</vt:lpstr>
      <vt:lpstr>Thuisopdracht:    geef aan welk soort assortiment hoort bij de stelling</vt:lpstr>
      <vt:lpstr>PowerPoint-presentatie</vt:lpstr>
      <vt:lpstr>Presentatie </vt:lpstr>
      <vt:lpstr>Presentatie </vt:lpstr>
      <vt:lpstr>Presentatie </vt:lpstr>
      <vt:lpstr>Presentatie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Jacintha Westerink</dc:creator>
  <cp:lastModifiedBy>Jacintha Westerink</cp:lastModifiedBy>
  <cp:revision>2</cp:revision>
  <dcterms:created xsi:type="dcterms:W3CDTF">2020-02-16T14:17:27Z</dcterms:created>
  <dcterms:modified xsi:type="dcterms:W3CDTF">2020-11-22T15:20:14Z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